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02" r:id="rId2"/>
    <p:sldId id="300" r:id="rId3"/>
    <p:sldId id="256" r:id="rId4"/>
    <p:sldId id="304" r:id="rId5"/>
    <p:sldId id="303" r:id="rId6"/>
    <p:sldId id="301" r:id="rId7"/>
    <p:sldId id="305" r:id="rId8"/>
    <p:sldId id="306" r:id="rId9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96C6B-3D56-6941-AFE7-62EBA2A3866A}" type="datetimeFigureOut">
              <a:rPr lang="en-SE" smtClean="0"/>
              <a:t>2024-12-05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DDF50-543B-BF42-8FDE-1EA4B5EB51B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238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DDF50-543B-BF42-8FDE-1EA4B5EB51BF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3968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DDF50-543B-BF42-8FDE-1EA4B5EB51BF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787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8E2DA-5809-EA16-B6E9-B03162987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3C2220-46E6-8151-1B02-757CA031A6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964DE8-CEFA-1614-834B-17523E563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7380A-B446-3096-D016-37A61F9F06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DDF50-543B-BF42-8FDE-1EA4B5EB51BF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2459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F8F3B-2072-E0F7-4CAC-A949F68B3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D92A62-BB59-1854-84AF-00D905A32B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460822-7BDF-7CA0-B274-8127A8C31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67D6B-7F9B-66E3-250E-36E1A6236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DDF50-543B-BF42-8FDE-1EA4B5EB51BF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74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D30F4-8F40-28EE-B820-D9E1BF9F0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B46B9-96FC-1876-AFBC-3B69F1699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77C85-9BFA-213D-90BE-D193A768C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1033-1F8F-9F4E-B49A-810DBDA793BE}" type="datetimeFigureOut">
              <a:rPr lang="en-SE" smtClean="0"/>
              <a:t>2024-12-05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8C9A9-E819-956E-BF9B-BCF2467EB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AC2F6-5434-6FD5-B3B4-7B37FA6A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967B-F4CA-3843-AD9F-AB11927547A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3857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7EF4-70ED-92AD-B1FB-DF3C19F3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B5CA4-6A35-460D-BF2E-7E830E62C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4E832-20EF-4625-95FB-29BA0ADAF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1033-1F8F-9F4E-B49A-810DBDA793BE}" type="datetimeFigureOut">
              <a:rPr lang="en-SE" smtClean="0"/>
              <a:t>2024-12-05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74ED6-8AFB-256A-40F1-31BF6A83E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05606-39D7-BF2C-871E-5AC7A278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967B-F4CA-3843-AD9F-AB11927547A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163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CFF987-B927-F58A-2E52-2DAB13475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4A9EC7-532E-112B-1280-B643CC2A0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556E1-D22E-9BF1-E4ED-4E7521DFE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1033-1F8F-9F4E-B49A-810DBDA793BE}" type="datetimeFigureOut">
              <a:rPr lang="en-SE" smtClean="0"/>
              <a:t>2024-12-05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D20D1-B950-258A-C36E-7F68DCC88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3C0FA-1318-5CFB-8B56-E0D67B6D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967B-F4CA-3843-AD9F-AB11927547A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6320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BF99-C76A-689B-D5AF-6E402FE8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2E0E5-40EB-65B7-503D-2198A8C71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54C99-AB0C-A488-56B8-10DE68AC8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1033-1F8F-9F4E-B49A-810DBDA793BE}" type="datetimeFigureOut">
              <a:rPr lang="en-SE" smtClean="0"/>
              <a:t>2024-12-05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C58E1-B50D-2737-93CB-A17FA8B0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92F37-7521-6C1B-F12B-FB6A20E5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967B-F4CA-3843-AD9F-AB11927547A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8226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AA523-148A-3454-F3F1-8E485B12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1880A-FB40-3B19-9E40-3E04A0AA1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4C22F-5A3C-21FA-1462-84C90CF99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1033-1F8F-9F4E-B49A-810DBDA793BE}" type="datetimeFigureOut">
              <a:rPr lang="en-SE" smtClean="0"/>
              <a:t>2024-12-05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105EC-072C-2945-E9F8-319F581A0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E8119-1AA4-54C1-06A2-90A223991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967B-F4CA-3843-AD9F-AB11927547A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6098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139B7-F639-D077-AD66-DC4C3843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659BE-1957-F296-FB90-8D138D6BB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3051F-C6AC-EAA3-C40A-B34074E76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8FA37-E5EB-24AC-B36F-BDC9CE64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1033-1F8F-9F4E-B49A-810DBDA793BE}" type="datetimeFigureOut">
              <a:rPr lang="en-SE" smtClean="0"/>
              <a:t>2024-12-05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E04D2-7EA2-156D-F066-F5AC0EB0E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DFC48-FDCE-3ED6-F14E-26BD17FA5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967B-F4CA-3843-AD9F-AB11927547A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304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AE004-5536-95E2-63FA-13D472BA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BF0B2-2277-2186-435F-EE3BBA292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BBEE1-4551-6D0C-A9BA-A8B724118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8B7CDC-C5F7-1D75-B329-3ADB87506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C486E-E30B-E787-07BD-33B58D2A9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F2D538-8E7C-5250-147C-F4FD7FAC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1033-1F8F-9F4E-B49A-810DBDA793BE}" type="datetimeFigureOut">
              <a:rPr lang="en-SE" smtClean="0"/>
              <a:t>2024-12-05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F7E956-6D5A-3A0E-6857-99496A7E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4A889C-F09D-E8F5-19B4-E85B2AA9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967B-F4CA-3843-AD9F-AB11927547A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3774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666F8-35C5-0449-9298-CE4A23CD5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8C19-F6C0-CC02-938A-43D0C50A3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1033-1F8F-9F4E-B49A-810DBDA793BE}" type="datetimeFigureOut">
              <a:rPr lang="en-SE" smtClean="0"/>
              <a:t>2024-12-05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9F0E59-F0CF-027C-7AA8-2845E73CD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A27B0-D044-E67D-AEC7-C503DB86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967B-F4CA-3843-AD9F-AB11927547A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2846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C2D2F2-9845-2C75-2137-E394FB320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1033-1F8F-9F4E-B49A-810DBDA793BE}" type="datetimeFigureOut">
              <a:rPr lang="en-SE" smtClean="0"/>
              <a:t>2024-12-05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298D33-6703-8EB6-F681-2F268C6D5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77C55D-EF63-4BF0-55E9-07C67C69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967B-F4CA-3843-AD9F-AB11927547A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327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C5B9-CD2B-1E8B-18E1-878E5280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1B2C1-F3C6-A13D-25CF-B455AB661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DFBE5-E68A-FEDF-9F0C-90398EE3D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1492E-A24A-D279-F190-04C4FD317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1033-1F8F-9F4E-B49A-810DBDA793BE}" type="datetimeFigureOut">
              <a:rPr lang="en-SE" smtClean="0"/>
              <a:t>2024-12-05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5E526-135D-C64B-BCCC-2B797876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92D9B-4BCC-F243-ADE6-92BDC013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967B-F4CA-3843-AD9F-AB11927547A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5597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146C-83F3-D249-E63D-4F19DC87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85D5E2-C9B0-8907-536E-0B757DF8A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60414-0D7C-EB03-64D6-02E0FD573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B846A-CF37-A31A-652C-14BBEFC17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1033-1F8F-9F4E-B49A-810DBDA793BE}" type="datetimeFigureOut">
              <a:rPr lang="en-SE" smtClean="0"/>
              <a:t>2024-12-05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821F9-E87D-7D17-0FCF-180BBEC4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B0AE3-AC0E-E5EA-F22C-D505FD4B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967B-F4CA-3843-AD9F-AB11927547A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1898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AA25A6-E4EF-F136-72C9-369A658E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3088E-4C8D-ECCB-7D27-B89981A91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0AB35-4C1D-E90D-41BB-1778A77AD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D91033-1F8F-9F4E-B49A-810DBDA793BE}" type="datetimeFigureOut">
              <a:rPr lang="en-SE" smtClean="0"/>
              <a:t>2024-12-05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6BECF-62EE-94F3-C799-8AD9A6490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E38AB-A9F1-12D7-3443-D42CD290C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F6967B-F4CA-3843-AD9F-AB11927547A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679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B9D308-7794-DD8E-BA58-6527043EB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4"/>
            <a:ext cx="12189737" cy="68592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00603D-3860-8C10-6E58-42E56EC4DFCC}"/>
              </a:ext>
            </a:extLst>
          </p:cNvPr>
          <p:cNvSpPr txBox="1"/>
          <p:nvPr/>
        </p:nvSpPr>
        <p:spPr>
          <a:xfrm>
            <a:off x="654908" y="1112108"/>
            <a:ext cx="67344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2400" dirty="0"/>
              <a:t>FROGEE 2024 Academic Conference</a:t>
            </a:r>
          </a:p>
          <a:p>
            <a:pPr algn="ctr"/>
            <a:endParaRPr lang="en-SE" sz="2400" dirty="0"/>
          </a:p>
          <a:p>
            <a:pPr algn="ctr"/>
            <a:r>
              <a:rPr lang="en-SE" sz="2400" b="1" dirty="0"/>
              <a:t>How does gender matter in the economy?</a:t>
            </a:r>
          </a:p>
          <a:p>
            <a:pPr algn="ctr"/>
            <a:endParaRPr lang="en-SE" sz="2400" b="1" dirty="0"/>
          </a:p>
          <a:p>
            <a:pPr algn="ctr"/>
            <a:r>
              <a:rPr lang="en-GB" b="1" dirty="0"/>
              <a:t>Stockholm School of Economics, 6 December, 2024</a:t>
            </a:r>
          </a:p>
          <a:p>
            <a:pPr algn="ctr"/>
            <a:r>
              <a:rPr lang="en-GB" b="1" dirty="0"/>
              <a:t>Introductory remarks by </a:t>
            </a:r>
          </a:p>
          <a:p>
            <a:pPr algn="ctr"/>
            <a:r>
              <a:rPr lang="en-GB" b="1" dirty="0"/>
              <a:t>Jesper </a:t>
            </a:r>
            <a:r>
              <a:rPr lang="en-GB" b="1" dirty="0" err="1"/>
              <a:t>Roine</a:t>
            </a:r>
            <a:endParaRPr lang="en-GB" b="1" dirty="0"/>
          </a:p>
          <a:p>
            <a:pPr algn="ctr"/>
            <a:r>
              <a:rPr lang="en-GB" b="1" dirty="0"/>
              <a:t>Professor of Economics, Deputy Director of SITE</a:t>
            </a:r>
          </a:p>
          <a:p>
            <a:pPr algn="ctr"/>
            <a:endParaRPr lang="en-SE" sz="2400" b="1" dirty="0"/>
          </a:p>
          <a:p>
            <a:pPr algn="ctr"/>
            <a:endParaRPr lang="en-SE" sz="2400" dirty="0"/>
          </a:p>
        </p:txBody>
      </p:sp>
    </p:spTree>
    <p:extLst>
      <p:ext uri="{BB962C8B-B14F-4D97-AF65-F5344CB8AC3E}">
        <p14:creationId xmlns:p14="http://schemas.microsoft.com/office/powerpoint/2010/main" val="324255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1B6384-C197-28FB-A09C-F1B4806BC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2"/>
            <a:ext cx="12192000" cy="685161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D2919D-E690-02C8-5518-6A51FED16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03" y="177000"/>
            <a:ext cx="1116014" cy="118490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4A808D9-8E96-8427-B4D4-8108FE327664}"/>
              </a:ext>
            </a:extLst>
          </p:cNvPr>
          <p:cNvGrpSpPr/>
          <p:nvPr/>
        </p:nvGrpSpPr>
        <p:grpSpPr>
          <a:xfrm>
            <a:off x="184358" y="2652111"/>
            <a:ext cx="3994787" cy="2085810"/>
            <a:chOff x="7619453" y="635917"/>
            <a:chExt cx="4119354" cy="2038213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E55F2FB-E368-C838-8851-5E6F1A941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19453" y="635917"/>
              <a:ext cx="4119354" cy="110534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867915-BE11-A742-C031-BEE922A5C39B}"/>
                </a:ext>
              </a:extLst>
            </p:cNvPr>
            <p:cNvSpPr txBox="1"/>
            <p:nvPr/>
          </p:nvSpPr>
          <p:spPr>
            <a:xfrm>
              <a:off x="8880529" y="1750800"/>
              <a:ext cx="26258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Forum for research on Eastern Europe and Emerging Economies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41A8EE4-9EBD-E637-0C96-A9532A69EA1B}"/>
              </a:ext>
            </a:extLst>
          </p:cNvPr>
          <p:cNvGrpSpPr/>
          <p:nvPr/>
        </p:nvGrpSpPr>
        <p:grpSpPr>
          <a:xfrm>
            <a:off x="2389755" y="0"/>
            <a:ext cx="10309812" cy="6508004"/>
            <a:chOff x="934087" y="793790"/>
            <a:chExt cx="9454064" cy="6014351"/>
          </a:xfrm>
        </p:grpSpPr>
        <p:pic>
          <p:nvPicPr>
            <p:cNvPr id="30" name="Picture 29" descr="Map&#10;&#10;Description automatically generated">
              <a:extLst>
                <a:ext uri="{FF2B5EF4-FFF2-40B4-BE49-F238E27FC236}">
                  <a16:creationId xmlns:a16="http://schemas.microsoft.com/office/drawing/2014/main" id="{F997C062-275D-4D64-3318-42BA01B90B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049" b="14412"/>
            <a:stretch/>
          </p:blipFill>
          <p:spPr>
            <a:xfrm>
              <a:off x="934087" y="793790"/>
              <a:ext cx="9454064" cy="601435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BBB7C61-548C-E4D2-F28F-3D44FA6C9E8D}"/>
                </a:ext>
              </a:extLst>
            </p:cNvPr>
            <p:cNvSpPr txBox="1"/>
            <p:nvPr/>
          </p:nvSpPr>
          <p:spPr>
            <a:xfrm>
              <a:off x="8372415" y="3189693"/>
              <a:ext cx="1279517" cy="3539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bg1">
                      <a:lumMod val="75000"/>
                    </a:schemeClr>
                  </a:solidFill>
                </a:rPr>
                <a:t>CEFIR/NES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C267CF5-418A-A707-F4B2-A408A852CA9A}"/>
                </a:ext>
              </a:extLst>
            </p:cNvPr>
            <p:cNvSpPr txBox="1"/>
            <p:nvPr/>
          </p:nvSpPr>
          <p:spPr>
            <a:xfrm>
              <a:off x="7402004" y="6030147"/>
              <a:ext cx="997200" cy="3539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tx2">
                      <a:lumMod val="75000"/>
                    </a:schemeClr>
                  </a:solidFill>
                </a:rPr>
                <a:t>ISET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4F7F74C-51B2-1766-548A-A37618BE6BD1}"/>
                </a:ext>
              </a:extLst>
            </p:cNvPr>
            <p:cNvSpPr txBox="1"/>
            <p:nvPr/>
          </p:nvSpPr>
          <p:spPr>
            <a:xfrm>
              <a:off x="7212992" y="4913692"/>
              <a:ext cx="1000807" cy="3539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tx2">
                      <a:lumMod val="75000"/>
                    </a:schemeClr>
                  </a:solidFill>
                </a:rPr>
                <a:t>KSE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5FAE144-2AA3-72FD-0289-C1CB0B60A456}"/>
                </a:ext>
              </a:extLst>
            </p:cNvPr>
            <p:cNvSpPr txBox="1"/>
            <p:nvPr/>
          </p:nvSpPr>
          <p:spPr>
            <a:xfrm>
              <a:off x="7000239" y="4099519"/>
              <a:ext cx="997200" cy="3539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tx2">
                      <a:lumMod val="75000"/>
                    </a:schemeClr>
                  </a:solidFill>
                </a:rPr>
                <a:t>BEROC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FE0FB5-D815-0F47-9645-66C6DB6C41E1}"/>
                </a:ext>
              </a:extLst>
            </p:cNvPr>
            <p:cNvSpPr txBox="1"/>
            <p:nvPr/>
          </p:nvSpPr>
          <p:spPr>
            <a:xfrm>
              <a:off x="5680029" y="3685864"/>
              <a:ext cx="997200" cy="3539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tx2">
                      <a:lumMod val="75000"/>
                    </a:schemeClr>
                  </a:solidFill>
                </a:rPr>
                <a:t>BICEPS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2179D91-B59A-ED5E-5ED3-9519287A2395}"/>
                </a:ext>
              </a:extLst>
            </p:cNvPr>
            <p:cNvSpPr txBox="1"/>
            <p:nvPr/>
          </p:nvSpPr>
          <p:spPr>
            <a:xfrm>
              <a:off x="4945998" y="4463821"/>
              <a:ext cx="997200" cy="3539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err="1">
                  <a:solidFill>
                    <a:schemeClr val="tx2">
                      <a:lumMod val="75000"/>
                    </a:schemeClr>
                  </a:solidFill>
                </a:rPr>
                <a:t>CenEA</a:t>
              </a:r>
              <a:endParaRPr lang="en-US" sz="17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629F2B4-391C-A203-5C90-D58BB5A83E6E}"/>
                </a:ext>
              </a:extLst>
            </p:cNvPr>
            <p:cNvSpPr txBox="1"/>
            <p:nvPr/>
          </p:nvSpPr>
          <p:spPr>
            <a:xfrm>
              <a:off x="4947923" y="3235378"/>
              <a:ext cx="997200" cy="3539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tx2">
                      <a:lumMod val="75000"/>
                    </a:schemeClr>
                  </a:solidFill>
                </a:rPr>
                <a:t>SITE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5BAC78B-F537-A3A9-DF74-3CB7ACD8E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9510" y="3432942"/>
              <a:ext cx="564159" cy="52230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1F85341-F4CB-F925-F6C0-C3A3749E2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1119" y="4178712"/>
              <a:ext cx="564159" cy="522308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71DAA9D-06E1-E779-B5B1-37E6E6891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0913" y="4652538"/>
              <a:ext cx="564159" cy="52230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33B68F0-A26A-41A5-4F81-CBCA876CC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8682" y="3004584"/>
              <a:ext cx="564159" cy="522308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025F21B-FC8E-4AD2-48D3-AC6CE6C5E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3799" y="2771241"/>
              <a:ext cx="564159" cy="52230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EB26FD7-CF51-285C-AABA-D1340B88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97859" y="3875621"/>
              <a:ext cx="564159" cy="52230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DF92366-3034-CE3D-251C-BAC5E07E8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1191" y="5768993"/>
              <a:ext cx="564159" cy="522308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42A6252-2B83-D03B-40BD-45D335A781DC}"/>
                </a:ext>
              </a:extLst>
            </p:cNvPr>
            <p:cNvSpPr txBox="1"/>
            <p:nvPr/>
          </p:nvSpPr>
          <p:spPr>
            <a:xfrm>
              <a:off x="6152233" y="5343107"/>
              <a:ext cx="848006" cy="2616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</a:rPr>
                <a:t>Moldova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B067D47-15CB-2166-11C0-36BD17677967}"/>
                </a:ext>
              </a:extLst>
            </p:cNvPr>
            <p:cNvSpPr txBox="1"/>
            <p:nvPr/>
          </p:nvSpPr>
          <p:spPr>
            <a:xfrm>
              <a:off x="8128692" y="6474315"/>
              <a:ext cx="848006" cy="2616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tx2">
                      <a:lumMod val="75000"/>
                    </a:schemeClr>
                  </a:solidFill>
                </a:rPr>
                <a:t>Armenia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724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A6FD4F-1C52-4309-C686-AF91B88E7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47" y="0"/>
            <a:ext cx="1225009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228AFA-69A5-962D-1F76-38D82423168F}"/>
              </a:ext>
            </a:extLst>
          </p:cNvPr>
          <p:cNvSpPr txBox="1"/>
          <p:nvPr/>
        </p:nvSpPr>
        <p:spPr>
          <a:xfrm>
            <a:off x="357167" y="268758"/>
            <a:ext cx="3320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dirty="0"/>
              <a:t>FROGEE started 2019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411431-C937-43D0-A089-144321D32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3" y="954848"/>
            <a:ext cx="2959403" cy="29294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4F9EEC-D87A-91C2-409B-0927A073F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702" y="786072"/>
            <a:ext cx="2919412" cy="2929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63D370-C628-81FE-2E33-19A21F27D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24" y="3546706"/>
            <a:ext cx="2779241" cy="28181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72795F-3947-6C11-A8DF-E530E51568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5702" y="3119168"/>
            <a:ext cx="2830444" cy="29294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96E7D1-0F87-B5B9-BBAC-B8A20310BE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4450" y="136038"/>
            <a:ext cx="3005984" cy="29740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EDC83C-84CE-847F-9ECE-22AFE2D6D4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8734" y="2595577"/>
            <a:ext cx="2830445" cy="33293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4FEC39-B7CE-A0C7-EDA4-D8973AFFC1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4838" y="3435203"/>
            <a:ext cx="2777702" cy="33293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CA9700-5749-A484-5E68-4C0131A7E5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5677" y="329969"/>
            <a:ext cx="2876310" cy="26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3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EDDDC-911D-7483-E93C-7233BE815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28A002-6E55-A7E0-2F4B-95E7279E2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47" y="0"/>
            <a:ext cx="1225009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FC534B-9632-DE21-0682-9D0C57D9A992}"/>
              </a:ext>
            </a:extLst>
          </p:cNvPr>
          <p:cNvSpPr txBox="1"/>
          <p:nvPr/>
        </p:nvSpPr>
        <p:spPr>
          <a:xfrm>
            <a:off x="149224" y="246592"/>
            <a:ext cx="3320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dirty="0"/>
              <a:t>FROGEE through crises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0A1252-57B7-AE7D-1B25-56D220AA2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53" y="954848"/>
            <a:ext cx="2959403" cy="29294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4D55A4-BF01-6303-51E0-BC7512A8B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702" y="786072"/>
            <a:ext cx="2919412" cy="2929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40D508-4E13-5AE0-A465-7306AEE95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24" y="3546706"/>
            <a:ext cx="2779241" cy="28181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CDC981-777F-A0B5-5568-21FD6B446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5702" y="3119168"/>
            <a:ext cx="2830444" cy="29294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DBFD10-3B29-D741-8E10-2D1FB4FA5D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4450" y="136038"/>
            <a:ext cx="3005984" cy="29740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AAB06F-8A65-013B-0633-87CD42D43D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8734" y="2595577"/>
            <a:ext cx="2830445" cy="33293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0A158C-7586-5E31-C33B-AFAAE88D11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4838" y="3435203"/>
            <a:ext cx="2777702" cy="33293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ACB7D1-B7A8-EDE0-A927-0614FB8538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5677" y="329969"/>
            <a:ext cx="2876310" cy="26651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9E0431-0D67-B16E-418E-64C5CE7502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813" y="786072"/>
            <a:ext cx="3294810" cy="33293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2D5D3-5C4C-A8EE-87FD-224477E13F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040" y="3311590"/>
            <a:ext cx="3422500" cy="3329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7CCC9E-19B7-9E61-836E-CE08F26BCE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51118" y="115444"/>
            <a:ext cx="6410446" cy="30327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5524F3-81E2-C06B-C920-1046ABCF44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4836" y="3325050"/>
            <a:ext cx="5677164" cy="31049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0A603E-D786-6B47-9E6B-374E9278D63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34067" y="329969"/>
            <a:ext cx="3126452" cy="64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6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63275-4B31-7A5C-E84A-DE40F92D6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E91368-501B-2C1D-364D-EF903C13A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47" y="0"/>
            <a:ext cx="1225009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147922-8E0A-D906-0F49-42AE911C3218}"/>
              </a:ext>
            </a:extLst>
          </p:cNvPr>
          <p:cNvSpPr txBox="1"/>
          <p:nvPr/>
        </p:nvSpPr>
        <p:spPr>
          <a:xfrm>
            <a:off x="384053" y="140527"/>
            <a:ext cx="5711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dirty="0"/>
              <a:t>New data collection on gender-equality, violence and attitudes </a:t>
            </a:r>
          </a:p>
          <a:p>
            <a:r>
              <a:rPr lang="en-SE" sz="24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766A08-8661-4EDE-A885-848EDA7DE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550" y="27830"/>
            <a:ext cx="5711946" cy="6730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D88E32-FC0C-0755-474E-1E4A10A3C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41" y="2644783"/>
            <a:ext cx="6996245" cy="4155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34DDB4-BA14-D5FD-31DE-7177A9E71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02" y="1138830"/>
            <a:ext cx="3969645" cy="4025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8A39EC-93F3-6AC2-6334-1C3175097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5913" y="740692"/>
            <a:ext cx="2271965" cy="209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6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C49F4-CB02-C909-2252-DFB124821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CDA1DA-F5EB-7F97-04AD-8CD4FDC94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778"/>
            <a:ext cx="12213009" cy="6846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60CB06-67E3-9E4C-CC20-A96D26460E91}"/>
              </a:ext>
            </a:extLst>
          </p:cNvPr>
          <p:cNvSpPr txBox="1"/>
          <p:nvPr/>
        </p:nvSpPr>
        <p:spPr>
          <a:xfrm>
            <a:off x="189967" y="142392"/>
            <a:ext cx="2096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000" b="1" dirty="0"/>
              <a:t>Today’s program organized around four themes </a:t>
            </a:r>
          </a:p>
          <a:p>
            <a:endParaRPr lang="en-SE" sz="2000" b="1" dirty="0"/>
          </a:p>
          <a:p>
            <a:pPr marL="342900" indent="-342900">
              <a:buFontTx/>
              <a:buChar char="-"/>
            </a:pPr>
            <a:r>
              <a:rPr lang="en-SE" sz="2000" b="1" dirty="0"/>
              <a:t>Labour</a:t>
            </a:r>
          </a:p>
          <a:p>
            <a:pPr marL="342900" indent="-342900">
              <a:buFontTx/>
              <a:buChar char="-"/>
            </a:pPr>
            <a:r>
              <a:rPr lang="en-SE" sz="2000" b="1" dirty="0"/>
              <a:t>Behavioural differences</a:t>
            </a:r>
          </a:p>
          <a:p>
            <a:pPr marL="342900" indent="-342900">
              <a:buFontTx/>
              <a:buChar char="-"/>
            </a:pPr>
            <a:r>
              <a:rPr lang="en-SE" sz="2000" b="1" dirty="0"/>
              <a:t>Politics</a:t>
            </a:r>
          </a:p>
          <a:p>
            <a:pPr marL="342900" indent="-342900">
              <a:buFontTx/>
              <a:buChar char="-"/>
            </a:pPr>
            <a:r>
              <a:rPr lang="en-SE" sz="2000" b="1" dirty="0"/>
              <a:t>Violence against women</a:t>
            </a:r>
          </a:p>
          <a:p>
            <a:pPr marL="342900" indent="-342900">
              <a:buFontTx/>
              <a:buChar char="-"/>
            </a:pPr>
            <a:endParaRPr lang="en-SE" sz="2000" b="1" dirty="0"/>
          </a:p>
          <a:p>
            <a:pPr marL="342900" indent="-342900">
              <a:buFontTx/>
              <a:buChar char="-"/>
            </a:pPr>
            <a:r>
              <a:rPr lang="en-GB" sz="2000" b="1" dirty="0"/>
              <a:t>A</a:t>
            </a:r>
            <a:r>
              <a:rPr lang="en-SE" sz="2000" b="1" dirty="0"/>
              <a:t>nd a lunch session with contributions from the region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63847A-572C-929F-E360-A388764F2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407" y="0"/>
            <a:ext cx="4819134" cy="6832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2AD347-78CD-2187-58F6-29DA108A5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2242" y="49443"/>
            <a:ext cx="5220766" cy="680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6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23F4D-9F14-E0FB-DF9D-09EFA5C73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68BBDA-412E-3F3A-5EC0-DEFF4E633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3009" cy="6846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E11650-21D8-25CB-CA38-3C1DC1189481}"/>
              </a:ext>
            </a:extLst>
          </p:cNvPr>
          <p:cNvSpPr txBox="1"/>
          <p:nvPr/>
        </p:nvSpPr>
        <p:spPr>
          <a:xfrm>
            <a:off x="318149" y="246048"/>
            <a:ext cx="775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51A16-ED1A-B153-7EA5-E9F57DDE4A25}"/>
              </a:ext>
            </a:extLst>
          </p:cNvPr>
          <p:cNvSpPr txBox="1"/>
          <p:nvPr/>
        </p:nvSpPr>
        <p:spPr>
          <a:xfrm>
            <a:off x="4193555" y="1806142"/>
            <a:ext cx="4497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6000" dirty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680581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3E7EF-4BE1-3E43-A9BC-5E81F9AC9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BDBFB1-94D8-AF9E-5923-4BE0BD560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778"/>
            <a:ext cx="12213009" cy="6846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674FC1-9B81-F02E-7CE2-1A551D8F856E}"/>
              </a:ext>
            </a:extLst>
          </p:cNvPr>
          <p:cNvSpPr txBox="1"/>
          <p:nvPr/>
        </p:nvSpPr>
        <p:spPr>
          <a:xfrm>
            <a:off x="379933" y="208977"/>
            <a:ext cx="775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9681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8881F9D5F6B14B9A1F303ADA637ABA" ma:contentTypeVersion="13" ma:contentTypeDescription="Create a new document." ma:contentTypeScope="" ma:versionID="b8683522652a7b4eaed4a8acbab4780a">
  <xsd:schema xmlns:xsd="http://www.w3.org/2001/XMLSchema" xmlns:xs="http://www.w3.org/2001/XMLSchema" xmlns:p="http://schemas.microsoft.com/office/2006/metadata/properties" xmlns:ns2="0a2f277f-7aa6-4006-b768-079b8d4e4e22" xmlns:ns3="714c3ea8-c7a3-4d66-8a68-fd73cac9f802" targetNamespace="http://schemas.microsoft.com/office/2006/metadata/properties" ma:root="true" ma:fieldsID="cf7a0df7fdcea080318868d3a01520c5" ns2:_="" ns3:_="">
    <xsd:import namespace="0a2f277f-7aa6-4006-b768-079b8d4e4e22"/>
    <xsd:import namespace="714c3ea8-c7a3-4d66-8a68-fd73cac9f8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f277f-7aa6-4006-b768-079b8d4e4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cea5a27-2f9a-487f-83fe-96275197ec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c3ea8-c7a3-4d66-8a68-fd73cac9f80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afde572-f472-4ebf-b303-b0397da73feb}" ma:internalName="TaxCatchAll" ma:showField="CatchAllData" ma:web="714c3ea8-c7a3-4d66-8a68-fd73cac9f8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2f277f-7aa6-4006-b768-079b8d4e4e22">
      <Terms xmlns="http://schemas.microsoft.com/office/infopath/2007/PartnerControls"/>
    </lcf76f155ced4ddcb4097134ff3c332f>
    <TaxCatchAll xmlns="714c3ea8-c7a3-4d66-8a68-fd73cac9f802" xsi:nil="true"/>
  </documentManagement>
</p:properties>
</file>

<file path=customXml/itemProps1.xml><?xml version="1.0" encoding="utf-8"?>
<ds:datastoreItem xmlns:ds="http://schemas.openxmlformats.org/officeDocument/2006/customXml" ds:itemID="{ADD6E47F-4561-44FB-A6BF-4F54327150AC}"/>
</file>

<file path=customXml/itemProps2.xml><?xml version="1.0" encoding="utf-8"?>
<ds:datastoreItem xmlns:ds="http://schemas.openxmlformats.org/officeDocument/2006/customXml" ds:itemID="{AE88B81E-D1BC-4084-8BBE-57CCF118F0C2}"/>
</file>

<file path=customXml/itemProps3.xml><?xml version="1.0" encoding="utf-8"?>
<ds:datastoreItem xmlns:ds="http://schemas.openxmlformats.org/officeDocument/2006/customXml" ds:itemID="{66655C6E-D8C8-428A-8E0A-940514F76F33}"/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101</Words>
  <Application>Microsoft Macintosh PowerPoint</Application>
  <PresentationFormat>Widescreen</PresentationFormat>
  <Paragraphs>37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Jesper Roine</dc:creator>
  <cp:lastModifiedBy>Jesper Roine</cp:lastModifiedBy>
  <cp:revision>4</cp:revision>
  <dcterms:created xsi:type="dcterms:W3CDTF">2024-12-05T11:25:41Z</dcterms:created>
  <dcterms:modified xsi:type="dcterms:W3CDTF">2024-12-05T16:34:01Z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0x010100C28881F9D5F6B14B9A1F303ADA637ABA</vt:lpwstr>
  </property>
</Properties>
</file>